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6" r:id="rId2"/>
    <p:sldId id="316" r:id="rId3"/>
    <p:sldId id="284" r:id="rId4"/>
    <p:sldId id="268" r:id="rId5"/>
  </p:sldIdLst>
  <p:sldSz cx="9144000" cy="6858000" type="screen4x3"/>
  <p:notesSz cx="6794500" cy="99314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DD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llanmörkt format 4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3" autoAdjust="0"/>
    <p:restoredTop sz="94728" autoAdjust="0"/>
  </p:normalViewPr>
  <p:slideViewPr>
    <p:cSldViewPr>
      <p:cViewPr varScale="1">
        <p:scale>
          <a:sx n="109" d="100"/>
          <a:sy n="109" d="100"/>
        </p:scale>
        <p:origin x="107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0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9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E06BB051-973D-4EB1-A632-2E07D0540FD6}" type="datetimeFigureOut">
              <a:rPr lang="sv-SE"/>
              <a:pPr>
                <a:defRPr/>
              </a:pPr>
              <a:t>2022-03-11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AF1B6E7B-96BE-46CF-859E-AC5BCAFB4AC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82954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sv-SE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4620E02-6DF4-4808-9823-FB8C20E5811D}" type="slidenum">
              <a:rPr lang="en-GB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1B6E7B-96BE-46CF-859E-AC5BCAFB4AC6}" type="slidenum">
              <a:rPr lang="sv-SE" smtClean="0"/>
              <a:pPr>
                <a:defRPr/>
              </a:pPr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5123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686D8-F0F2-430A-9585-12AC006B9874}" type="datetime1">
              <a:rPr lang="sv-SE" smtClean="0"/>
              <a:t>2022-03-11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8C7FB-C94E-484F-BE77-F6DFA77B54C6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2692C-A1FA-4ACB-970D-69C144A7AFCA}" type="datetime1">
              <a:rPr lang="sv-SE" smtClean="0"/>
              <a:t>2022-03-11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C3B9A-6099-48E4-BA45-872F5211FFCF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B00D3-51BE-4EE3-8DE7-F00E5C47A9FA}" type="datetime1">
              <a:rPr lang="sv-SE" smtClean="0"/>
              <a:t>2022-03-11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CE161-2094-469B-B862-2BF0F8FFCDEA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66794-7AF1-4E62-AFC3-51D21F615B24}" type="datetime1">
              <a:rPr lang="sv-SE" smtClean="0"/>
              <a:t>2022-03-11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A1297-752C-43F6-B496-23491FB27B89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EDAA8-C46F-4900-ABBD-C0AF1B6E839A}" type="datetime1">
              <a:rPr lang="sv-SE" smtClean="0"/>
              <a:t>2022-03-11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34B77-5C9C-4A81-A8B8-6D23379A1197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89BEC-B9AB-4205-A874-32D77804FD16}" type="datetime1">
              <a:rPr lang="sv-SE" smtClean="0"/>
              <a:t>2022-03-11</a:t>
            </a:fld>
            <a:endParaRPr lang="sv-SE" dirty="0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5FD2A-EC83-42DE-9A80-71F7C3FFB5BB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0EB36-1C9B-4CB8-9E83-8BAC0A152649}" type="datetime1">
              <a:rPr lang="sv-SE" smtClean="0"/>
              <a:t>2022-03-11</a:t>
            </a:fld>
            <a:endParaRPr lang="sv-SE" dirty="0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82713-FF51-4B01-8659-B225446DD37C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CC163-7703-46B0-9838-7F7FBA37253A}" type="datetime1">
              <a:rPr lang="sv-SE" smtClean="0"/>
              <a:t>2022-03-11</a:t>
            </a:fld>
            <a:endParaRPr lang="sv-SE" dirty="0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E58F7-1355-4432-ACFE-E0A07CFDDB4C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4D598-086E-428C-9E40-AA6D0F5AA57A}" type="datetime1">
              <a:rPr lang="sv-SE" smtClean="0"/>
              <a:t>2022-03-11</a:t>
            </a:fld>
            <a:endParaRPr lang="sv-SE" dirty="0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342E3-29BE-45BC-975E-AFB185D5F6EF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9B060-3A5A-4676-82AB-CDB9222C08A7}" type="datetime1">
              <a:rPr lang="sv-SE" smtClean="0"/>
              <a:t>2022-03-11</a:t>
            </a:fld>
            <a:endParaRPr lang="sv-SE" dirty="0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10A1A-1DE4-42B9-B14F-7E007200BA39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0F6B1-4425-4EEA-8660-9CE0A6EC39CD}" type="datetime1">
              <a:rPr lang="sv-SE" smtClean="0"/>
              <a:t>2022-03-11</a:t>
            </a:fld>
            <a:endParaRPr lang="sv-SE" dirty="0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7BED7-BC48-4EF7-B271-E8E91E45D093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l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6660232" y="6309320"/>
            <a:ext cx="201622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gradFill>
                <a:gsLst>
                  <a:gs pos="0">
                    <a:srgbClr val="FF0000"/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custGeom>
            <a:avLst/>
            <a:gdLst>
              <a:gd name="T0" fmla="*/ 0 w 8229600"/>
              <a:gd name="T1" fmla="*/ 0 h 4525963"/>
              <a:gd name="T2" fmla="*/ 8229600 w 8229600"/>
              <a:gd name="T3" fmla="*/ 0 h 4525963"/>
              <a:gd name="T4" fmla="*/ 8229600 w 8229600"/>
              <a:gd name="T5" fmla="*/ 4525963 h 4525963"/>
              <a:gd name="T6" fmla="*/ 0 w 8229600"/>
              <a:gd name="T7" fmla="*/ 4525963 h 4525963"/>
              <a:gd name="T8" fmla="*/ 0 w 8229600"/>
              <a:gd name="T9" fmla="*/ 0 h 45259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229600"/>
              <a:gd name="T16" fmla="*/ 0 h 4525963"/>
              <a:gd name="T17" fmla="*/ 8229600 w 8229600"/>
              <a:gd name="T18" fmla="*/ 4525963 h 45259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229600" h="4525963">
                <a:moveTo>
                  <a:pt x="0" y="0"/>
                </a:moveTo>
                <a:lnTo>
                  <a:pt x="8229600" y="0"/>
                </a:lnTo>
                <a:lnTo>
                  <a:pt x="8229600" y="4525963"/>
                </a:lnTo>
                <a:lnTo>
                  <a:pt x="0" y="4525963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A9EA3"/>
                </a:solidFill>
                <a:latin typeface="Gill Sans MT" pitchFamily="34" charset="0"/>
              </a:defRPr>
            </a:lvl1pPr>
          </a:lstStyle>
          <a:p>
            <a:pPr>
              <a:defRPr/>
            </a:pPr>
            <a:fld id="{B482685C-9BC2-4E33-9B7D-85201973958E}" type="datetime1">
              <a:rPr lang="sv-SE" smtClean="0"/>
              <a:t>2022-03-11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dirty="0" smtClean="0">
                <a:solidFill>
                  <a:srgbClr val="9A9EA3"/>
                </a:solidFill>
                <a:latin typeface="Gill Sans MT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A9EA3"/>
                </a:solidFill>
                <a:latin typeface="Gill Sans MT" pitchFamily="34" charset="0"/>
              </a:defRPr>
            </a:lvl1pPr>
          </a:lstStyle>
          <a:p>
            <a:pPr>
              <a:defRPr/>
            </a:pPr>
            <a:fld id="{9E692167-357D-463C-ABE4-2898979D2D18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48264" y="6323804"/>
            <a:ext cx="1436609" cy="448222"/>
          </a:xfrm>
          <a:prstGeom prst="rect">
            <a:avLst/>
          </a:prstGeom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../PDFUTV/D6558-17%20P192%20ISCUSflex%20Service%20codes%20(Rev%20L%20485%20and%20later)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156176" y="5157192"/>
            <a:ext cx="2448272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005" y="1268760"/>
            <a:ext cx="7772400" cy="1470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sv-SE" dirty="0" err="1"/>
              <a:t>ISCUS</a:t>
            </a:r>
            <a:r>
              <a:rPr lang="sv-SE" i="1" baseline="30000" dirty="0" err="1"/>
              <a:t>flex</a:t>
            </a:r>
            <a:r>
              <a:rPr lang="sv-SE" dirty="0"/>
              <a:t> New Software Version </a:t>
            </a:r>
            <a:r>
              <a:rPr lang="en-US" dirty="0"/>
              <a:t>March </a:t>
            </a:r>
            <a:r>
              <a:rPr lang="sv-SE" dirty="0"/>
              <a:t>2022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1370805" y="2780928"/>
            <a:ext cx="6400800" cy="1752600"/>
          </a:xfrm>
          <a:custGeom>
            <a:avLst/>
            <a:gdLst>
              <a:gd name="T0" fmla="*/ 0 w 8229600"/>
              <a:gd name="T1" fmla="*/ 0 h 4525963"/>
              <a:gd name="T2" fmla="*/ 8229600 w 8229600"/>
              <a:gd name="T3" fmla="*/ 0 h 4525963"/>
              <a:gd name="T4" fmla="*/ 8229600 w 8229600"/>
              <a:gd name="T5" fmla="*/ 4525963 h 4525963"/>
              <a:gd name="T6" fmla="*/ 0 w 8229600"/>
              <a:gd name="T7" fmla="*/ 4525963 h 4525963"/>
              <a:gd name="T8" fmla="*/ 0 w 8229600"/>
              <a:gd name="T9" fmla="*/ 0 h 45259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229600"/>
              <a:gd name="T16" fmla="*/ 0 h 4525963"/>
              <a:gd name="T17" fmla="*/ 8229600 w 8229600"/>
              <a:gd name="T18" fmla="*/ 4525963 h 45259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229600" h="4525963">
                <a:moveTo>
                  <a:pt x="0" y="0"/>
                </a:moveTo>
                <a:lnTo>
                  <a:pt x="8229600" y="0"/>
                </a:lnTo>
                <a:lnTo>
                  <a:pt x="8229600" y="4525963"/>
                </a:lnTo>
                <a:lnTo>
                  <a:pt x="0" y="4525963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Rev L Version 2.1.0.494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6307" y="3933056"/>
            <a:ext cx="1560513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58937" y="304938"/>
            <a:ext cx="4824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D8755-15 </a:t>
            </a:r>
            <a:r>
              <a:rPr lang="en-US" sz="1200" dirty="0" err="1"/>
              <a:t>ISCUS</a:t>
            </a:r>
            <a:r>
              <a:rPr lang="en-US" sz="1200" i="1" baseline="30000" dirty="0" err="1"/>
              <a:t>flex</a:t>
            </a:r>
            <a:r>
              <a:rPr lang="en-US" sz="1200" dirty="0"/>
              <a:t> software Rev L (</a:t>
            </a:r>
            <a:r>
              <a:rPr lang="en-US" sz="1200" dirty="0" err="1"/>
              <a:t>ver</a:t>
            </a:r>
            <a:r>
              <a:rPr lang="en-US" sz="1200" dirty="0"/>
              <a:t> 2.1.0.494) presentation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943646-97DA-4A30-A774-E70DFD174485}" type="datetime1">
              <a:rPr lang="sv-SE" smtClean="0"/>
              <a:t>2022-03-11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dirty="0"/>
              <a:t>Page </a:t>
            </a:r>
            <a:fld id="{B699E272-B91C-4C74-A9FA-0735F0300B37}" type="slidenum">
              <a:rPr lang="sv-SE" smtClean="0"/>
              <a:t>1</a:t>
            </a:fld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Lactate calibrator response fix</a:t>
            </a:r>
          </a:p>
          <a:p>
            <a:r>
              <a:rPr lang="en-US" dirty="0"/>
              <a:t>Difficulties to measure Glucose blank. Fixed, notice in service log.</a:t>
            </a:r>
          </a:p>
          <a:p>
            <a:r>
              <a:rPr lang="en-US" sz="2800" dirty="0"/>
              <a:t>Default sample and reagent volumes according to service code SAMPLEVOL OPTION</a:t>
            </a:r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C66794-7AF1-4E62-AFC3-51D21F615B24}" type="datetime1">
              <a:rPr lang="sv-SE" smtClean="0"/>
              <a:t>2022-03-11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dirty="0"/>
              <a:t>Page 2</a:t>
            </a:r>
          </a:p>
        </p:txBody>
      </p:sp>
    </p:spTree>
    <p:extLst>
      <p:ext uri="{BB962C8B-B14F-4D97-AF65-F5344CB8AC3E}">
        <p14:creationId xmlns:p14="http://schemas.microsoft.com/office/powerpoint/2010/main" val="462388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Defect fixes </a:t>
            </a:r>
            <a:br>
              <a:rPr lang="en-US" dirty="0"/>
            </a:br>
            <a:r>
              <a:rPr lang="en-US" sz="4000" dirty="0"/>
              <a:t>(TT #335 – TT #338)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TT #335 </a:t>
            </a:r>
            <a:r>
              <a:rPr lang="en-US" sz="2800" dirty="0"/>
              <a:t>Lactate calibrator response too high. Automatic update at startup. Implemented also as an ISCUS tools fix. </a:t>
            </a:r>
          </a:p>
          <a:p>
            <a:r>
              <a:rPr lang="en-GB" sz="2800" dirty="0"/>
              <a:t>TT #336 </a:t>
            </a:r>
            <a:r>
              <a:rPr lang="en-US" sz="2800" dirty="0"/>
              <a:t>Difficult to measure Glucose blank. Fixed, notice in service log. Handles initially noisy reagents.</a:t>
            </a:r>
          </a:p>
          <a:p>
            <a:r>
              <a:rPr lang="en-US" sz="2800" dirty="0"/>
              <a:t>TT #337 Default sample and reagent volumes set to SAMPLEVOL OPTION</a:t>
            </a:r>
          </a:p>
          <a:p>
            <a:r>
              <a:rPr lang="en-US" sz="2800" dirty="0"/>
              <a:t>TT #338 Faulty sample volumes for preclinical Glucose. Corrected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F01269-A930-460A-9A3F-9A55219F2170}" type="datetime1">
              <a:rPr lang="sv-SE" smtClean="0"/>
              <a:t>2022-03-11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dirty="0"/>
              <a:t>Page </a:t>
            </a:r>
            <a:fld id="{B699E272-B91C-4C74-A9FA-0735F0300B37}" type="slidenum">
              <a:rPr lang="sv-SE" smtClean="0"/>
              <a:pPr>
                <a:defRPr/>
              </a:pPr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30092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codes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340768"/>
            <a:ext cx="8229600" cy="4525963"/>
          </a:xfrm>
        </p:spPr>
        <p:txBody>
          <a:bodyPr/>
          <a:lstStyle/>
          <a:p>
            <a:endParaRPr lang="en-US" sz="2400" dirty="0"/>
          </a:p>
          <a:p>
            <a:r>
              <a:rPr lang="en-US" sz="2400" dirty="0">
                <a:hlinkClick r:id="rId2" action="ppaction://hlinkfile"/>
              </a:rPr>
              <a:t>D6558-17 P192 </a:t>
            </a:r>
            <a:r>
              <a:rPr lang="en-US" sz="2400" dirty="0" err="1">
                <a:hlinkClick r:id="rId2" action="ppaction://hlinkfile"/>
              </a:rPr>
              <a:t>ISCUSflex</a:t>
            </a:r>
            <a:r>
              <a:rPr lang="en-US" sz="2400" dirty="0">
                <a:hlinkClick r:id="rId2" action="ppaction://hlinkfile"/>
              </a:rPr>
              <a:t> Service codes (Rev L 485 and later)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5129DF-35B6-4B9B-A4DB-7B9F96B65578}" type="datetime1">
              <a:rPr lang="sv-SE" smtClean="0"/>
              <a:t>2022-03-11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dirty="0"/>
              <a:t>Page 7</a:t>
            </a:r>
          </a:p>
        </p:txBody>
      </p:sp>
    </p:spTree>
    <p:extLst>
      <p:ext uri="{BB962C8B-B14F-4D97-AF65-F5344CB8AC3E}">
        <p14:creationId xmlns:p14="http://schemas.microsoft.com/office/powerpoint/2010/main" val="3971975877"/>
      </p:ext>
    </p:extLst>
  </p:cSld>
  <p:clrMapOvr>
    <a:masterClrMapping/>
  </p:clrMapOvr>
</p:sld>
</file>

<file path=ppt/theme/theme1.xml><?xml version="1.0" encoding="utf-8"?>
<a:theme xmlns:a="http://schemas.openxmlformats.org/drawingml/2006/main" name="Dipylon">
  <a:themeElements>
    <a:clrScheme name="Dipylon 1">
      <a:dk1>
        <a:srgbClr val="57626E"/>
      </a:dk1>
      <a:lt1>
        <a:sysClr val="window" lastClr="FFFFFF"/>
      </a:lt1>
      <a:dk2>
        <a:srgbClr val="57626E"/>
      </a:dk2>
      <a:lt2>
        <a:srgbClr val="96A0AC"/>
      </a:lt2>
      <a:accent1>
        <a:srgbClr val="FFC000"/>
      </a:accent1>
      <a:accent2>
        <a:srgbClr val="B9C0C7"/>
      </a:accent2>
      <a:accent3>
        <a:srgbClr val="FFCE84"/>
      </a:accent3>
      <a:accent4>
        <a:srgbClr val="57626E"/>
      </a:accent4>
      <a:accent5>
        <a:srgbClr val="FFE6C1"/>
      </a:accent5>
      <a:accent6>
        <a:srgbClr val="FFB646"/>
      </a:accent6>
      <a:hlink>
        <a:srgbClr val="2D8FFF"/>
      </a:hlink>
      <a:folHlink>
        <a:srgbClr val="7030A0"/>
      </a:folHlink>
    </a:clrScheme>
    <a:fontScheme name="Solstå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eknik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Dipylon</Template>
  <TotalTime>5797</TotalTime>
  <Words>155</Words>
  <Application>Microsoft Office PowerPoint</Application>
  <PresentationFormat>On-screen Show (4:3)</PresentationFormat>
  <Paragraphs>28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Gill Sans MT</vt:lpstr>
      <vt:lpstr>Dipylon</vt:lpstr>
      <vt:lpstr>PowerPoint Presentation</vt:lpstr>
      <vt:lpstr>Overview</vt:lpstr>
      <vt:lpstr>Defect fixes  (TT #335 – TT #338)</vt:lpstr>
      <vt:lpstr>Service codes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D8755-14 P192 ISCUSflex software Rev L ver 2.1.0.485 presentation</dc:title>
  <dc:creator>Jay</dc:creator>
  <cp:lastModifiedBy>Magnus Hedberg</cp:lastModifiedBy>
  <cp:revision>270</cp:revision>
  <cp:lastPrinted>2011-10-07T07:20:24Z</cp:lastPrinted>
  <dcterms:created xsi:type="dcterms:W3CDTF">2011-10-04T11:22:29Z</dcterms:created>
  <dcterms:modified xsi:type="dcterms:W3CDTF">2022-03-11T06:59:31Z</dcterms:modified>
</cp:coreProperties>
</file>